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756" r:id="rId1"/>
  </p:sldMasterIdLst>
  <p:notesMasterIdLst>
    <p:notesMasterId r:id="rId53"/>
  </p:notesMasterIdLst>
  <p:sldIdLst>
    <p:sldId id="256" r:id="rId2"/>
    <p:sldId id="319" r:id="rId3"/>
    <p:sldId id="289" r:id="rId4"/>
    <p:sldId id="287" r:id="rId5"/>
    <p:sldId id="288" r:id="rId6"/>
    <p:sldId id="290" r:id="rId7"/>
    <p:sldId id="291" r:id="rId8"/>
    <p:sldId id="292" r:id="rId9"/>
    <p:sldId id="293" r:id="rId10"/>
    <p:sldId id="294" r:id="rId11"/>
    <p:sldId id="296" r:id="rId12"/>
    <p:sldId id="295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309" r:id="rId26"/>
    <p:sldId id="310" r:id="rId27"/>
    <p:sldId id="311" r:id="rId28"/>
    <p:sldId id="312" r:id="rId29"/>
    <p:sldId id="313" r:id="rId30"/>
    <p:sldId id="314" r:id="rId31"/>
    <p:sldId id="315" r:id="rId32"/>
    <p:sldId id="316" r:id="rId33"/>
    <p:sldId id="317" r:id="rId34"/>
    <p:sldId id="318" r:id="rId35"/>
    <p:sldId id="320" r:id="rId36"/>
    <p:sldId id="321" r:id="rId37"/>
    <p:sldId id="322" r:id="rId38"/>
    <p:sldId id="323" r:id="rId39"/>
    <p:sldId id="324" r:id="rId40"/>
    <p:sldId id="325" r:id="rId41"/>
    <p:sldId id="326" r:id="rId42"/>
    <p:sldId id="327" r:id="rId43"/>
    <p:sldId id="328" r:id="rId44"/>
    <p:sldId id="329" r:id="rId45"/>
    <p:sldId id="330" r:id="rId46"/>
    <p:sldId id="331" r:id="rId47"/>
    <p:sldId id="332" r:id="rId48"/>
    <p:sldId id="333" r:id="rId49"/>
    <p:sldId id="334" r:id="rId50"/>
    <p:sldId id="335" r:id="rId51"/>
    <p:sldId id="336" r:id="rId52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336600"/>
    <a:srgbClr val="339966"/>
    <a:srgbClr val="00246C"/>
    <a:srgbClr val="002E8A"/>
    <a:srgbClr val="003300"/>
    <a:srgbClr val="033249"/>
    <a:srgbClr val="BC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DACDCE-CA17-4A79-9B95-46750AC6488E}" type="datetimeFigureOut">
              <a:rPr lang="ru-RU" smtClean="0"/>
              <a:pPr/>
              <a:t>30.08.2019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888756-D6BC-4DA6-AC2C-BBB4FB36B7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7220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888756-D6BC-4DA6-AC2C-BBB4FB36B7B9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1852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491FD-C567-43AB-9276-30A831B9BF18}" type="datetime1">
              <a:rPr lang="ru-RU" smtClean="0"/>
              <a:t>30.08.2019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7190-F587-4434-B315-78708AF92A3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AA6B2-7990-4ABE-98EF-4C962BBB4846}" type="datetime1">
              <a:rPr lang="ru-RU" smtClean="0"/>
              <a:t>30.08.2019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7190-F587-4434-B315-78708AF92A3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5C63E-C598-4B94-95E1-F9631163EE49}" type="datetime1">
              <a:rPr lang="ru-RU" smtClean="0"/>
              <a:t>30.08.2019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7190-F587-4434-B315-78708AF92A3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D0033-F196-4B86-9821-F83EE5B39EA4}" type="datetime1">
              <a:rPr lang="ru-RU" smtClean="0"/>
              <a:t>30.08.2019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7190-F587-4434-B315-78708AF92A3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3A09D-67AE-45EC-9961-4DBF591001FA}" type="datetime1">
              <a:rPr lang="ru-RU" smtClean="0"/>
              <a:t>30.08.2019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2BA87190-F587-4434-B315-78708AF92A3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8CD1-7E45-4998-A568-39AE32814F12}" type="datetime1">
              <a:rPr lang="ru-RU" smtClean="0"/>
              <a:t>30.08.2019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7190-F587-4434-B315-78708AF92A3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35888-590F-4D59-8766-02ADF872251B}" type="datetime1">
              <a:rPr lang="ru-RU" smtClean="0"/>
              <a:t>30.08.2019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7190-F587-4434-B315-78708AF92A3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2B5EE-A068-4E79-9828-97C4C3EDCE65}" type="datetime1">
              <a:rPr lang="ru-RU" smtClean="0"/>
              <a:t>30.08.2019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7190-F587-4434-B315-78708AF92A3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313FB-2D68-49FD-8170-8F036A0C8D0E}" type="datetime1">
              <a:rPr lang="ru-RU" smtClean="0"/>
              <a:t>30.08.2019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7190-F587-4434-B315-78708AF92A3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86685-88EB-4BA6-BE0F-3ECD442AAD01}" type="datetime1">
              <a:rPr lang="ru-RU" smtClean="0"/>
              <a:t>30.08.2019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7190-F587-4434-B315-78708AF92A3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ECCDE-1306-42B6-A7E4-A1A5A77584EB}" type="datetime1">
              <a:rPr lang="ru-RU" smtClean="0"/>
              <a:t>30.08.2019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7190-F587-4434-B315-78708AF92A3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12E6745-510A-4CA5-A1C4-D31A8D01FAED}" type="datetime1">
              <a:rPr lang="ru-RU" smtClean="0"/>
              <a:t>30.08.2019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BA87190-F587-4434-B315-78708AF92A3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med">
    <p:fade/>
  </p:transition>
  <p:timing>
    <p:tnLst>
      <p:par>
        <p:cTn id="1" dur="indefinite" restart="never" nodeType="tmRoot"/>
      </p:par>
    </p:tnLst>
  </p:timing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83768" y="0"/>
            <a:ext cx="66602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Региональный сетевой ресурсный центр профессиональной ориентации и жизненной навигации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188640"/>
            <a:ext cx="8640960" cy="1296144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Picture 2" descr="E:\!!! ЦЕНТР ПРОФОРИЕНТАЦИИ\21 сентября\Лого Цент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260648"/>
            <a:ext cx="1179512" cy="1179512"/>
          </a:xfrm>
          <a:prstGeom prst="rect">
            <a:avLst/>
          </a:prstGeom>
          <a:noFill/>
        </p:spPr>
      </p:pic>
      <p:pic>
        <p:nvPicPr>
          <p:cNvPr id="11" name="Picture 5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0648"/>
            <a:ext cx="2160240" cy="1020113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915816" y="47667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Региональный сетевой ресурсный центр</a:t>
            </a:r>
          </a:p>
          <a:p>
            <a:pPr algn="ctr"/>
            <a:r>
              <a:rPr lang="ru-RU" b="1" dirty="0" smtClean="0"/>
              <a:t> профессиональной ориентации </a:t>
            </a:r>
          </a:p>
          <a:p>
            <a:pPr algn="ctr"/>
            <a:r>
              <a:rPr lang="ru-RU" b="1" dirty="0" smtClean="0"/>
              <a:t>и жизненной навигации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555776" y="6137920"/>
            <a:ext cx="4320480" cy="72008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Смоленск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год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1628800"/>
            <a:ext cx="8568952" cy="2088232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СЕМИНАР-ПРАКТИКУМ</a:t>
            </a:r>
            <a:r>
              <a:rPr lang="ru-RU" sz="240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«ВОСПИТАНИЕ ЛИЧНОСТИ БУДУЩЕГО ПРОФЕССИОНАЛА В СОВРЕМЕННЫХ СОЦИАЛЬНО-ЭКОНОМИЧЕСКИХ УСЛОВИЯХ»</a:t>
            </a:r>
            <a:endParaRPr lang="ru-RU" sz="2400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 cstate="print"/>
          <a:srcRect l="3094"/>
          <a:stretch>
            <a:fillRect/>
          </a:stretch>
        </p:blipFill>
        <p:spPr bwMode="auto">
          <a:xfrm>
            <a:off x="251520" y="3933056"/>
            <a:ext cx="422029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4355976" y="3933056"/>
            <a:ext cx="4572000" cy="2031325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txBody>
          <a:bodyPr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Фетисова Ирина Петровна</a:t>
            </a:r>
            <a:r>
              <a:rPr lang="ru-RU" sz="1400" dirty="0" smtClean="0">
                <a:solidFill>
                  <a:schemeClr val="bg1"/>
                </a:solidFill>
              </a:rPr>
              <a:t/>
            </a:r>
            <a:br>
              <a:rPr lang="ru-RU" sz="1400" dirty="0" smtClean="0">
                <a:solidFill>
                  <a:schemeClr val="bg1"/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>Заместитель руководителя по организации и проведению мероприятий.</a:t>
            </a:r>
          </a:p>
          <a:p>
            <a:r>
              <a:rPr lang="ru-RU" sz="1400" b="1" dirty="0" smtClean="0">
                <a:solidFill>
                  <a:schemeClr val="bg1"/>
                </a:solidFill>
              </a:rPr>
              <a:t>Есипенко Владимир Михайлович.</a:t>
            </a:r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Заместитель руководителя по сопровождению профессиональной ориентации и жизненной навигации, К.Э.Н.</a:t>
            </a:r>
          </a:p>
          <a:p>
            <a:r>
              <a:rPr lang="ru-RU" sz="1400" b="1" dirty="0" smtClean="0">
                <a:solidFill>
                  <a:schemeClr val="bg1"/>
                </a:solidFill>
              </a:rPr>
              <a:t>Цыганкова Ольга Сергеевна.</a:t>
            </a:r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Ведущий менеджер по проектному сопровождению.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7121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116632"/>
            <a:ext cx="7704856" cy="79208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ОСНОВНЫЕ НАПРАВЛЕНИЯ ВОСПИТАТЕЛЬНОЙ ДЕЯТЕЛЬНОСТИ</a:t>
            </a:r>
            <a:endParaRPr lang="ru-RU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8532440" cy="5642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E:\!!! ЦЕНТР ПРОФОРИЕНТАЦИИ\21 сентября\Лого Центр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188640"/>
            <a:ext cx="936104" cy="936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91363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116632"/>
            <a:ext cx="7704856" cy="79208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ОБЩИЕ КОМПЕТЕНЦИИ ПО ФГОС И ТОП-50</a:t>
            </a:r>
            <a:endParaRPr lang="ru-RU" b="1" dirty="0"/>
          </a:p>
        </p:txBody>
      </p:sp>
      <p:pic>
        <p:nvPicPr>
          <p:cNvPr id="8" name="Picture 2" descr="E:\!!! ЦЕНТР ПРОФОРИЕНТАЦИИ\21 сентября\Лого Цент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116632"/>
            <a:ext cx="936104" cy="936104"/>
          </a:xfrm>
          <a:prstGeom prst="rect">
            <a:avLst/>
          </a:prstGeom>
          <a:noFill/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96752"/>
            <a:ext cx="8676456" cy="515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91363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116632"/>
            <a:ext cx="7704856" cy="79208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ОСНОВНЫЕ НАПРАВЛЕНИЯ ВОСПИТАТЕЛЬНОЙ ДЕЯТЕЛЬНОСТИ / ОБЩИЕ КОМПЕТЕНЦИИ</a:t>
            </a:r>
            <a:endParaRPr lang="ru-RU" b="1" dirty="0"/>
          </a:p>
        </p:txBody>
      </p:sp>
      <p:pic>
        <p:nvPicPr>
          <p:cNvPr id="7" name="Picture 2" descr="E:\!!! ЦЕНТР ПРОФОРИЕНТАЦИИ\21 сентября\Лого Цент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188640"/>
            <a:ext cx="936104" cy="936104"/>
          </a:xfrm>
          <a:prstGeom prst="rect">
            <a:avLst/>
          </a:prstGeom>
          <a:noFill/>
        </p:spPr>
      </p:pic>
      <p:pic>
        <p:nvPicPr>
          <p:cNvPr id="1026" name="Picture 2" descr="E:\!!! ГИНФО\Управление проектами\45.png"/>
          <p:cNvPicPr>
            <a:picLocks noChangeAspect="1" noChangeArrowheads="1"/>
          </p:cNvPicPr>
          <p:nvPr/>
        </p:nvPicPr>
        <p:blipFill>
          <a:blip r:embed="rId3" cstate="print"/>
          <a:srcRect t="20600" b="19551"/>
          <a:stretch>
            <a:fillRect/>
          </a:stretch>
        </p:blipFill>
        <p:spPr bwMode="auto">
          <a:xfrm>
            <a:off x="0" y="1556792"/>
            <a:ext cx="9006974" cy="40324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91363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116632"/>
            <a:ext cx="7704856" cy="79208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ОСНОВНЫЕ НАПРАВЛЕНИЯ ВОСПИТАТЕЛЬНОЙ ДЕЯТЕЛЬНОСТИ / ОБЩИЕ КОМПЕТЕНЦИИ</a:t>
            </a:r>
            <a:endParaRPr lang="ru-RU" b="1" dirty="0"/>
          </a:p>
        </p:txBody>
      </p:sp>
      <p:pic>
        <p:nvPicPr>
          <p:cNvPr id="7" name="Picture 2" descr="E:\!!! ЦЕНТР ПРОФОРИЕНТАЦИИ\21 сентября\Лого Цент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188640"/>
            <a:ext cx="936104" cy="936104"/>
          </a:xfrm>
          <a:prstGeom prst="rect">
            <a:avLst/>
          </a:prstGeom>
          <a:noFill/>
        </p:spPr>
      </p:pic>
      <p:pic>
        <p:nvPicPr>
          <p:cNvPr id="2051" name="Picture 3" descr="E:\!!! ГИНФО\Управление проектами\38.png"/>
          <p:cNvPicPr>
            <a:picLocks noChangeAspect="1" noChangeArrowheads="1"/>
          </p:cNvPicPr>
          <p:nvPr/>
        </p:nvPicPr>
        <p:blipFill>
          <a:blip r:embed="rId3" cstate="print"/>
          <a:srcRect t="20600" b="16401"/>
          <a:stretch>
            <a:fillRect/>
          </a:stretch>
        </p:blipFill>
        <p:spPr bwMode="auto">
          <a:xfrm>
            <a:off x="-1588" y="1412776"/>
            <a:ext cx="9147176" cy="43204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91363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116632"/>
            <a:ext cx="7704856" cy="79208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РАЗВИТИЕ КАРЬЕРЫ: ЦЕЛИ</a:t>
            </a:r>
            <a:endParaRPr lang="ru-RU" b="1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08720"/>
            <a:ext cx="8748464" cy="581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E:\!!! ЦЕНТР ПРОФОРИЕНТАЦИИ\21 сентября\Лого Центр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116632"/>
            <a:ext cx="936104" cy="936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91363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116632"/>
            <a:ext cx="7704856" cy="79208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РАЗВИТИЕ КАРЬЕРЫ: ЦЕННОСТИ</a:t>
            </a:r>
            <a:endParaRPr lang="ru-RU" b="1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13406"/>
            <a:ext cx="8604448" cy="547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E:\!!! ЦЕНТР ПРОФОРИЕНТАЦИИ\21 сентября\Лого Центр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116632"/>
            <a:ext cx="936104" cy="936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91363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!!! ЦЕНТР ПРОФОРИЕНТАЦИИ\21 сентября\Лого Цент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116632"/>
            <a:ext cx="936104" cy="93610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7504" y="116632"/>
            <a:ext cx="7704856" cy="79208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РАЗВИТИЕ КАРЬЕРЫ: ПРИОРИТЕТЫ</a:t>
            </a:r>
            <a:endParaRPr lang="ru-RU" b="1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052736"/>
            <a:ext cx="8532440" cy="5481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91363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116632"/>
            <a:ext cx="7704856" cy="79208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МОЛОДЁЖНОЕ ПРЕДПРИНИМАТЕЛЬСТВО: ЦЕЛИ</a:t>
            </a:r>
            <a:endParaRPr lang="ru-RU" b="1" dirty="0"/>
          </a:p>
        </p:txBody>
      </p:sp>
      <p:pic>
        <p:nvPicPr>
          <p:cNvPr id="8" name="Picture 2" descr="E:\!!! ЦЕНТР ПРОФОРИЕНТАЦИИ\21 сентября\Лого Центр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116632"/>
            <a:ext cx="936104" cy="936104"/>
          </a:xfrm>
          <a:prstGeom prst="rect">
            <a:avLst/>
          </a:prstGeom>
          <a:noFill/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052736"/>
            <a:ext cx="8387134" cy="5558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91363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116632"/>
            <a:ext cx="7704856" cy="79208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МОЛОДЁЖНОЕ ПРЕДПРИНИМАТЕЛЬСТВО: ЦЕННОСТИ</a:t>
            </a:r>
            <a:endParaRPr lang="ru-RU" b="1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8892480" cy="571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E:\!!! ЦЕНТР ПРОФОРИЕНТАЦИИ\21 сентября\Лого Центр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116632"/>
            <a:ext cx="936104" cy="936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91363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116632"/>
            <a:ext cx="7704856" cy="79208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МОЛОДЁЖНОЕ ПРЕДПРИНИМАТЕЛЬСТВО:  ПРИОРИТЕТЫ</a:t>
            </a:r>
            <a:endParaRPr lang="ru-RU" b="1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052736"/>
            <a:ext cx="8748464" cy="5512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E:\!!! ЦЕНТР ПРОФОРИЕНТАЦИИ\21 сентября\Лого Центр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116632"/>
            <a:ext cx="936104" cy="936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91363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83768" y="0"/>
            <a:ext cx="66602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Региональный сетевой ресурсный центр профессиональной ориентации и жизненной навигации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188640"/>
            <a:ext cx="8640960" cy="1296144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Picture 2" descr="E:\!!! ЦЕНТР ПРОФОРИЕНТАЦИИ\21 сентября\Лого Цент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260648"/>
            <a:ext cx="1179512" cy="1179512"/>
          </a:xfrm>
          <a:prstGeom prst="rect">
            <a:avLst/>
          </a:prstGeom>
          <a:noFill/>
        </p:spPr>
      </p:pic>
      <p:pic>
        <p:nvPicPr>
          <p:cNvPr id="11" name="Picture 5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0648"/>
            <a:ext cx="2160240" cy="1020113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915816" y="47667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Региональный сетевой ресурсный центр</a:t>
            </a:r>
          </a:p>
          <a:p>
            <a:pPr algn="ctr"/>
            <a:r>
              <a:rPr lang="ru-RU" b="1" dirty="0" smtClean="0"/>
              <a:t> профессиональной ориентации </a:t>
            </a:r>
          </a:p>
          <a:p>
            <a:pPr algn="ctr"/>
            <a:r>
              <a:rPr lang="ru-RU" b="1" dirty="0" smtClean="0"/>
              <a:t>и жизненной навигации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555776" y="6137920"/>
            <a:ext cx="4320480" cy="72008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Смоленск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год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2564904"/>
            <a:ext cx="8568952" cy="2088232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ВОСПИТАТЕЛЬНАЯ РАБОТА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В ПРОФЕССИОНАЛЬНЫХ ОБРАЗОВАТЕЛЬНЫХ ОРГАНИЗАЦИЯХ</a:t>
            </a:r>
            <a:endParaRPr lang="ru-RU" sz="24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7121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116632"/>
            <a:ext cx="7704856" cy="79208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СТУДЕНЧЕСКОЕ САМОУПРАВЛЕНИЕ: ЦЕЛИ</a:t>
            </a:r>
            <a:endParaRPr lang="ru-RU" b="1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8388424" cy="5597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E:\!!! ЦЕНТР ПРОФОРИЕНТАЦИИ\21 сентября\Лого Центр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116632"/>
            <a:ext cx="936104" cy="936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91363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116632"/>
            <a:ext cx="7704856" cy="79208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СТУДЕНЧЕСКОЕ САМОУПРАВЛЕНИЕ: ЦЕННОСТИ</a:t>
            </a:r>
            <a:endParaRPr lang="ru-RU" b="1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8748464" cy="5747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E:\!!! ЦЕНТР ПРОФОРИЕНТАЦИИ\21 сентября\Лого Центр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116632"/>
            <a:ext cx="936104" cy="936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91363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116632"/>
            <a:ext cx="7704856" cy="79208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СТУДЕНЧЕСКОЕ САМОУПРАВЛЕНИЕ: ПРИОРИТЕТЫ</a:t>
            </a:r>
            <a:endParaRPr lang="ru-RU" b="1" dirty="0"/>
          </a:p>
        </p:txBody>
      </p:sp>
      <p:pic>
        <p:nvPicPr>
          <p:cNvPr id="8" name="Picture 2" descr="E:\!!! ЦЕНТР ПРОФОРИЕНТАЦИИ\21 сентября\Лого Цент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116632"/>
            <a:ext cx="936104" cy="936104"/>
          </a:xfrm>
          <a:prstGeom prst="rect">
            <a:avLst/>
          </a:prstGeom>
          <a:noFill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24744"/>
            <a:ext cx="8748464" cy="5383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91363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116632"/>
            <a:ext cx="7704856" cy="79208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ГРАЖДАНСКО-ПАТРИОТИЧЕСКОЕ ВОСПИТАНИЕ: ЦЕЛИ</a:t>
            </a:r>
            <a:endParaRPr lang="ru-RU" b="1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8532440" cy="564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E:\!!! ЦЕНТР ПРОФОРИЕНТАЦИИ\21 сентября\Лого Центр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116632"/>
            <a:ext cx="936104" cy="936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91363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116632"/>
            <a:ext cx="7704856" cy="79208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ГРАЖДАНСКО-ПАТРИОТИЧЕСКОЕ ВОСПИТАНИЕ : ЦЕННОСТИ</a:t>
            </a:r>
            <a:endParaRPr lang="ru-RU" b="1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8676456" cy="554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E:\!!! ЦЕНТР ПРОФОРИЕНТАЦИИ\21 сентября\Лого Центр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116632"/>
            <a:ext cx="936104" cy="936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91363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116632"/>
            <a:ext cx="7704856" cy="79208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ГРАЖДАНСКО-ПАТРИОТИЧЕСКОЕ ВОСПИТАНИЕ: ПРИОРИТЕТЫ</a:t>
            </a:r>
            <a:endParaRPr lang="ru-RU" b="1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15246"/>
            <a:ext cx="9144000" cy="584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E:\!!! ЦЕНТР ПРОФОРИЕНТАЦИИ\21 сентября\Лого Центр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116632"/>
            <a:ext cx="936104" cy="936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91363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116632"/>
            <a:ext cx="7704856" cy="79208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КУЛЬТУРНО-ТВОРЧЕСКОЕ ВОСПИТАНИЕ: ЦЕЛИ</a:t>
            </a:r>
            <a:endParaRPr lang="ru-RU" b="1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8647301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E:\!!! ЦЕНТР ПРОФОРИЕНТАЦИИ\21 сентября\Лого Центр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116632"/>
            <a:ext cx="936104" cy="936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91363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116632"/>
            <a:ext cx="7704856" cy="79208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КУЛЬТУРНО-ТВОРЧЕСКОЕ ВОСПИТАНИЕ : ЦЕННОСТИ</a:t>
            </a:r>
            <a:endParaRPr lang="ru-RU" b="1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8748464" cy="5660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E:\!!! ЦЕНТР ПРОФОРИЕНТАЦИИ\21 сентября\Лого Центр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116632"/>
            <a:ext cx="936104" cy="936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91363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116632"/>
            <a:ext cx="7704856" cy="79208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КУЛЬТУРНО-ТВОРЧЕСКОЕ ВОСПИТАНИЕ : ПРИОРИТЕТЫ</a:t>
            </a:r>
            <a:endParaRPr lang="ru-RU" b="1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8964488" cy="5707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E:\!!! ЦЕНТР ПРОФОРИЕНТАЦИИ\21 сентября\Лого Центр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116632"/>
            <a:ext cx="936104" cy="936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91363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116632"/>
            <a:ext cx="7704856" cy="79208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СПОРТИВНОЕ И ЗДОРОВЬЕСБЕРЕГАЮЩЕЕ ВОСПИТАНИЕ: ЦЕЛИ</a:t>
            </a:r>
            <a:endParaRPr lang="ru-RU" b="1" dirty="0"/>
          </a:p>
        </p:txBody>
      </p:sp>
      <p:pic>
        <p:nvPicPr>
          <p:cNvPr id="8" name="Picture 2" descr="E:\!!! ЦЕНТР ПРОФОРИЕНТАЦИИ\21 сентября\Лого Цент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116632"/>
            <a:ext cx="936104" cy="936104"/>
          </a:xfrm>
          <a:prstGeom prst="rect">
            <a:avLst/>
          </a:prstGeom>
          <a:noFill/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480" y="1196752"/>
            <a:ext cx="8637037" cy="4994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91363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323528" y="1268760"/>
            <a:ext cx="8640960" cy="5184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spcBef>
                <a:spcPts val="0"/>
              </a:spcBef>
            </a:pPr>
            <a:r>
              <a:rPr lang="ru-RU" sz="2800" dirty="0">
                <a:solidFill>
                  <a:srgbClr val="033249">
                    <a:lumMod val="75000"/>
                    <a:lumOff val="25000"/>
                  </a:srgbClr>
                </a:solidFill>
                <a:ea typeface="+mn-ea"/>
                <a:cs typeface="+mn-cs"/>
              </a:rPr>
              <a:t>Статья 2. </a:t>
            </a:r>
            <a:r>
              <a:rPr lang="ru-RU" sz="1800" dirty="0" smtClean="0">
                <a:solidFill>
                  <a:srgbClr val="033249"/>
                </a:solidFill>
                <a:ea typeface="+mn-ea"/>
                <a:cs typeface="+mn-cs"/>
              </a:rPr>
              <a:t>Закон </a:t>
            </a:r>
            <a:r>
              <a:rPr lang="ru-RU" sz="1800" dirty="0">
                <a:solidFill>
                  <a:srgbClr val="033249"/>
                </a:solidFill>
                <a:ea typeface="+mn-ea"/>
                <a:cs typeface="+mn-cs"/>
              </a:rPr>
              <a:t>273-ФЗ Об образовании в РФ 2018</a:t>
            </a:r>
          </a:p>
          <a:p>
            <a:pPr lvl="0" algn="l">
              <a:spcBef>
                <a:spcPts val="0"/>
              </a:spcBef>
            </a:pPr>
            <a:endParaRPr lang="ru-RU" sz="1800" dirty="0">
              <a:solidFill>
                <a:srgbClr val="033249"/>
              </a:solidFill>
              <a:ea typeface="+mn-ea"/>
              <a:cs typeface="+mn-cs"/>
            </a:endParaRPr>
          </a:p>
          <a:p>
            <a:pPr lvl="0" algn="l">
              <a:spcBef>
                <a:spcPts val="0"/>
              </a:spcBef>
            </a:pPr>
            <a:r>
              <a:rPr lang="ru-RU" sz="1800" dirty="0">
                <a:solidFill>
                  <a:srgbClr val="C00000"/>
                </a:solidFill>
                <a:ea typeface="+mn-ea"/>
                <a:cs typeface="+mn-cs"/>
              </a:rPr>
              <a:t>1) </a:t>
            </a:r>
            <a:r>
              <a:rPr lang="ru-RU" sz="2800" dirty="0">
                <a:solidFill>
                  <a:srgbClr val="C00000"/>
                </a:solidFill>
                <a:ea typeface="+mn-ea"/>
                <a:cs typeface="+mn-cs"/>
              </a:rPr>
              <a:t>образование</a:t>
            </a:r>
            <a:r>
              <a:rPr lang="ru-RU" sz="1800" dirty="0">
                <a:solidFill>
                  <a:srgbClr val="C00000"/>
                </a:solidFill>
                <a:ea typeface="+mn-ea"/>
                <a:cs typeface="+mn-cs"/>
              </a:rPr>
              <a:t> </a:t>
            </a:r>
            <a:r>
              <a:rPr lang="ru-RU" sz="1800" dirty="0">
                <a:solidFill>
                  <a:srgbClr val="033249"/>
                </a:solidFill>
                <a:ea typeface="+mn-ea"/>
                <a:cs typeface="+mn-cs"/>
              </a:rPr>
              <a:t>- </a:t>
            </a:r>
            <a:r>
              <a:rPr lang="ru-RU" sz="2400" dirty="0">
                <a:solidFill>
                  <a:srgbClr val="002E8A"/>
                </a:solidFill>
                <a:ea typeface="+mn-ea"/>
                <a:cs typeface="+mn-cs"/>
              </a:rPr>
              <a:t>единый</a:t>
            </a:r>
            <a:r>
              <a:rPr lang="ru-RU" sz="1800" dirty="0">
                <a:solidFill>
                  <a:srgbClr val="033249"/>
                </a:solidFill>
                <a:ea typeface="+mn-ea"/>
                <a:cs typeface="+mn-cs"/>
              </a:rPr>
              <a:t> целенаправленный процесс </a:t>
            </a:r>
            <a:r>
              <a:rPr lang="ru-RU" sz="2400" dirty="0">
                <a:solidFill>
                  <a:srgbClr val="C00000"/>
                </a:solidFill>
                <a:ea typeface="+mn-ea"/>
                <a:cs typeface="+mn-cs"/>
              </a:rPr>
              <a:t>воспитания</a:t>
            </a:r>
            <a:r>
              <a:rPr lang="ru-RU" sz="1800" dirty="0">
                <a:solidFill>
                  <a:srgbClr val="C00000"/>
                </a:solidFill>
                <a:ea typeface="+mn-ea"/>
                <a:cs typeface="+mn-cs"/>
              </a:rPr>
              <a:t> и </a:t>
            </a:r>
            <a:r>
              <a:rPr lang="ru-RU" sz="2400" dirty="0">
                <a:solidFill>
                  <a:srgbClr val="C00000"/>
                </a:solidFill>
                <a:ea typeface="+mn-ea"/>
                <a:cs typeface="+mn-cs"/>
              </a:rPr>
              <a:t>обучения</a:t>
            </a:r>
            <a:r>
              <a:rPr lang="ru-RU" sz="1800" dirty="0">
                <a:solidFill>
                  <a:srgbClr val="033249"/>
                </a:solidFill>
                <a:ea typeface="+mn-ea"/>
                <a:cs typeface="+mn-cs"/>
              </a:rPr>
              <a:t>, являющийся общественно значимым благом и осуществляемый в интересах человека, семьи, общества и государства, а также совокупность приобретаемых </a:t>
            </a:r>
            <a:r>
              <a:rPr lang="ru-RU" sz="1800" dirty="0" smtClean="0">
                <a:solidFill>
                  <a:srgbClr val="033249"/>
                </a:solidFill>
                <a:ea typeface="+mn-ea"/>
                <a:cs typeface="+mn-cs"/>
              </a:rPr>
              <a:t> знаний</a:t>
            </a:r>
            <a:r>
              <a:rPr lang="ru-RU" sz="1800" dirty="0">
                <a:solidFill>
                  <a:srgbClr val="033249"/>
                </a:solidFill>
                <a:ea typeface="+mn-ea"/>
                <a:cs typeface="+mn-cs"/>
              </a:rPr>
              <a:t>, умений, навыков, </a:t>
            </a:r>
            <a:r>
              <a:rPr lang="ru-RU" sz="2400" dirty="0">
                <a:solidFill>
                  <a:srgbClr val="C00000"/>
                </a:solidFill>
                <a:ea typeface="+mn-ea"/>
                <a:cs typeface="+mn-cs"/>
              </a:rPr>
              <a:t>ценностных установок, опыта деятельности и компетенции определенных объема и сложности в целях интеллектуального, духовно-нравственного, творческого, физического </a:t>
            </a:r>
            <a:r>
              <a:rPr lang="ru-RU" sz="1800" dirty="0">
                <a:solidFill>
                  <a:srgbClr val="033249"/>
                </a:solidFill>
                <a:ea typeface="+mn-ea"/>
                <a:cs typeface="+mn-cs"/>
              </a:rPr>
              <a:t>и (или) профессионального развития человека, удовлетворения его образовательных потребностей и </a:t>
            </a:r>
            <a:r>
              <a:rPr lang="ru-RU" sz="1800" dirty="0" smtClean="0">
                <a:solidFill>
                  <a:srgbClr val="033249"/>
                </a:solidFill>
                <a:ea typeface="+mn-ea"/>
                <a:cs typeface="+mn-cs"/>
              </a:rPr>
              <a:t>интересов…….</a:t>
            </a:r>
            <a:endParaRPr lang="ru-RU" sz="1800" dirty="0">
              <a:solidFill>
                <a:srgbClr val="033249"/>
              </a:solidFill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83768" y="0"/>
            <a:ext cx="66602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Региональный сетевой ресурсный центр профессиональной ориентации и жизненной навигации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16632"/>
            <a:ext cx="7704856" cy="79208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НОРМАТИВНЫЕ и ПРАВОВЫЕ ДОКУМЕНТЫ</a:t>
            </a:r>
            <a:endParaRPr lang="ru-RU" b="1" dirty="0"/>
          </a:p>
        </p:txBody>
      </p:sp>
      <p:pic>
        <p:nvPicPr>
          <p:cNvPr id="9" name="Picture 2" descr="E:\!!! ЦЕНТР ПРОФОРИЕНТАЦИИ\21 сентября\Лого Цент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116632"/>
            <a:ext cx="936104" cy="936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27198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116632"/>
            <a:ext cx="7704856" cy="79208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СПОРТИВНОЕ И ЗДОРОВЬЕСБЕРЕГАЮЩЕЕ ВОСПИТАНИЕ : ЦЕННОСТИ</a:t>
            </a:r>
            <a:endParaRPr lang="ru-RU" b="1" dirty="0"/>
          </a:p>
        </p:txBody>
      </p:sp>
      <p:pic>
        <p:nvPicPr>
          <p:cNvPr id="8" name="Picture 2" descr="E:\!!! ЦЕНТР ПРОФОРИЕНТАЦИИ\21 сентября\Лого Цент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116632"/>
            <a:ext cx="936104" cy="936104"/>
          </a:xfrm>
          <a:prstGeom prst="rect">
            <a:avLst/>
          </a:prstGeom>
          <a:noFill/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24744"/>
            <a:ext cx="8676456" cy="5522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91363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116632"/>
            <a:ext cx="7704856" cy="79208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СПОРТИВНОЕ И ЗДОРОВЬЕСБЕРЕГАЮЩЕЕ ВОСПИТАНИЕ: ПРИОРИТЕТЫ</a:t>
            </a:r>
            <a:endParaRPr lang="ru-RU" b="1" dirty="0"/>
          </a:p>
        </p:txBody>
      </p:sp>
      <p:pic>
        <p:nvPicPr>
          <p:cNvPr id="8" name="Picture 2" descr="E:\!!! ЦЕНТР ПРОФОРИЕНТАЦИИ\21 сентября\Лого Цент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116632"/>
            <a:ext cx="936104" cy="936104"/>
          </a:xfrm>
          <a:prstGeom prst="rect">
            <a:avLst/>
          </a:prstGeom>
          <a:noFill/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736"/>
            <a:ext cx="8916201" cy="5636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91363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116632"/>
            <a:ext cx="7704856" cy="79208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ЭКОЛОГИЧЕСКОЕ ВОСПИТАНИЕ: ЦЕЛИ</a:t>
            </a:r>
            <a:endParaRPr lang="ru-RU" b="1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8604448" cy="5699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E:\!!! ЦЕНТР ПРОФОРИЕНТАЦИИ\21 сентября\Лого Центр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116632"/>
            <a:ext cx="936104" cy="936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91363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116632"/>
            <a:ext cx="7704856" cy="79208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ЭКОЛОГИЧЕСКОЕ ВОСПИТАНИЕ: ЦЕННОСТИ</a:t>
            </a:r>
            <a:endParaRPr lang="ru-RU" b="1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8752422" cy="570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E:\!!! ЦЕНТР ПРОФОРИЕНТАЦИИ\21 сентября\Лого Центр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116632"/>
            <a:ext cx="936104" cy="936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91363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116632"/>
            <a:ext cx="7704856" cy="79208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ЭКОЛОГИЧЕСКОЕ ВОСПИТАНИЕ:  ПРИОТРИТЕТЫ</a:t>
            </a:r>
            <a:endParaRPr lang="ru-RU" b="1" dirty="0"/>
          </a:p>
        </p:txBody>
      </p:sp>
      <p:pic>
        <p:nvPicPr>
          <p:cNvPr id="8" name="Picture 2" descr="E:\!!! ЦЕНТР ПРОФОРИЕНТАЦИИ\21 сентября\Лого Цент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116632"/>
            <a:ext cx="936104" cy="936104"/>
          </a:xfrm>
          <a:prstGeom prst="rect">
            <a:avLst/>
          </a:prstGeom>
          <a:noFill/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736"/>
            <a:ext cx="8820472" cy="5537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91363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83768" y="0"/>
            <a:ext cx="66602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Региональный сетевой ресурсный центр профессиональной ориентации и жизненной навигации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188640"/>
            <a:ext cx="8640960" cy="1296144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Picture 2" descr="E:\!!! ЦЕНТР ПРОФОРИЕНТАЦИИ\21 сентября\Лого Цент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260648"/>
            <a:ext cx="1179512" cy="1179512"/>
          </a:xfrm>
          <a:prstGeom prst="rect">
            <a:avLst/>
          </a:prstGeom>
          <a:noFill/>
        </p:spPr>
      </p:pic>
      <p:pic>
        <p:nvPicPr>
          <p:cNvPr id="11" name="Picture 5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0648"/>
            <a:ext cx="2160240" cy="1020113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915816" y="47667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Региональный сетевой ресурсный центр</a:t>
            </a:r>
          </a:p>
          <a:p>
            <a:pPr algn="ctr"/>
            <a:r>
              <a:rPr lang="ru-RU" b="1" dirty="0" smtClean="0"/>
              <a:t> профессиональной ориентации </a:t>
            </a:r>
          </a:p>
          <a:p>
            <a:pPr algn="ctr"/>
            <a:r>
              <a:rPr lang="ru-RU" b="1" dirty="0" smtClean="0"/>
              <a:t>и жизненной навигации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555776" y="6137920"/>
            <a:ext cx="4320480" cy="72008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Смоленск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год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2564904"/>
            <a:ext cx="8568952" cy="2088232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ПРОЕКТНАЯ ДЕЯТЕЛЬНОСТЬ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В ПРОФЕССИОНАЛЬНЫХ ОБРАЗОВАТЕЛЬНЫХ ОРГАНИЗАЦИЯХ</a:t>
            </a:r>
            <a:endParaRPr lang="ru-RU" sz="24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7121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!!! ЦЕНТР ПРОФОРИЕНТАЦИИ\21 сентября\Лого Цент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116632"/>
            <a:ext cx="936104" cy="936104"/>
          </a:xfrm>
          <a:prstGeom prst="rect">
            <a:avLst/>
          </a:prstGeom>
          <a:noFill/>
        </p:spPr>
      </p:pic>
      <p:sp>
        <p:nvSpPr>
          <p:cNvPr id="7" name="Пятиугольник 6"/>
          <p:cNvSpPr/>
          <p:nvPr/>
        </p:nvSpPr>
        <p:spPr>
          <a:xfrm>
            <a:off x="611560" y="188640"/>
            <a:ext cx="7200800" cy="720080"/>
          </a:xfrm>
          <a:prstGeom prst="homePlat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ПОРТФЕЛЬ ПРОЕКТОВ И ПРОГРАММ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24744"/>
            <a:ext cx="8342616" cy="4548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5517232"/>
            <a:ext cx="833437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1052736"/>
            <a:ext cx="2808312" cy="960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91363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!!! ЦЕНТР ПРОФОРИЕНТАЦИИ\21 сентября\Лого Цент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116632"/>
            <a:ext cx="936104" cy="936104"/>
          </a:xfrm>
          <a:prstGeom prst="rect">
            <a:avLst/>
          </a:prstGeom>
          <a:noFill/>
        </p:spPr>
      </p:pic>
      <p:sp>
        <p:nvSpPr>
          <p:cNvPr id="7" name="Пятиугольник 6"/>
          <p:cNvSpPr/>
          <p:nvPr/>
        </p:nvSpPr>
        <p:spPr>
          <a:xfrm>
            <a:off x="611560" y="188640"/>
            <a:ext cx="7200800" cy="720080"/>
          </a:xfrm>
          <a:prstGeom prst="homePlat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ОПРЕДЕЛЕНИЕ ПОНЯТИЯ  «ПРОГАММА ПРОЕКТОВ»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733256"/>
            <a:ext cx="88487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196752"/>
            <a:ext cx="564832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1628800"/>
            <a:ext cx="3254543" cy="3850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91363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!!! ЦЕНТР ПРОФОРИЕНТАЦИИ\21 сентября\Лого Цент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116632"/>
            <a:ext cx="936104" cy="936104"/>
          </a:xfrm>
          <a:prstGeom prst="rect">
            <a:avLst/>
          </a:prstGeom>
          <a:noFill/>
        </p:spPr>
      </p:pic>
      <p:sp>
        <p:nvSpPr>
          <p:cNvPr id="3" name="Пятиугольник 2"/>
          <p:cNvSpPr/>
          <p:nvPr/>
        </p:nvSpPr>
        <p:spPr>
          <a:xfrm>
            <a:off x="611560" y="188640"/>
            <a:ext cx="7200800" cy="720080"/>
          </a:xfrm>
          <a:prstGeom prst="homePlat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ОПРЕДЕЛЕНИЕ ПОНЯТИЯ  «ПРОЕКТ»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052736"/>
            <a:ext cx="86487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132856"/>
            <a:ext cx="8524875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91363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!!! ЦЕНТР ПРОФОРИЕНТАЦИИ\21 сентября\Лого Цент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116632"/>
            <a:ext cx="936104" cy="936104"/>
          </a:xfrm>
          <a:prstGeom prst="rect">
            <a:avLst/>
          </a:prstGeom>
          <a:noFill/>
        </p:spPr>
      </p:pic>
      <p:sp>
        <p:nvSpPr>
          <p:cNvPr id="4" name="Пятиугольник 3"/>
          <p:cNvSpPr/>
          <p:nvPr/>
        </p:nvSpPr>
        <p:spPr>
          <a:xfrm>
            <a:off x="611560" y="188640"/>
            <a:ext cx="7200800" cy="720080"/>
          </a:xfrm>
          <a:prstGeom prst="homePlat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ТИПОЛОГИЯ ПРОЕКТОВ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736"/>
            <a:ext cx="9050189" cy="3461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075" y="4797152"/>
            <a:ext cx="89249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91363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116632"/>
            <a:ext cx="7704856" cy="79208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НОРМАТИВНЫЕ и ПРАВОВЫЕ ДОКУМЕНТЫ</a:t>
            </a:r>
            <a:endParaRPr lang="ru-RU" b="1" dirty="0"/>
          </a:p>
        </p:txBody>
      </p:sp>
      <p:pic>
        <p:nvPicPr>
          <p:cNvPr id="8" name="Picture 2" descr="E:\!!! ЦЕНТР ПРОФОРИЕНТАЦИИ\21 сентября\Лого Цент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116632"/>
            <a:ext cx="936104" cy="936104"/>
          </a:xfrm>
          <a:prstGeom prst="rect">
            <a:avLst/>
          </a:prstGeom>
          <a:noFill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1340768"/>
            <a:ext cx="8729540" cy="5026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91363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!!! ЦЕНТР ПРОФОРИЕНТАЦИИ\21 сентября\Лого Цент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116632"/>
            <a:ext cx="936104" cy="936104"/>
          </a:xfrm>
          <a:prstGeom prst="rect">
            <a:avLst/>
          </a:prstGeom>
          <a:noFill/>
        </p:spPr>
      </p:pic>
      <p:sp>
        <p:nvSpPr>
          <p:cNvPr id="3" name="Пятиугольник 2"/>
          <p:cNvSpPr/>
          <p:nvPr/>
        </p:nvSpPr>
        <p:spPr>
          <a:xfrm>
            <a:off x="611560" y="188640"/>
            <a:ext cx="7200800" cy="720080"/>
          </a:xfrm>
          <a:prstGeom prst="homePlat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СТРУКТУРА ПРОЕКТА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606" y="1124744"/>
            <a:ext cx="894339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132856"/>
            <a:ext cx="5867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93301" y="2564904"/>
            <a:ext cx="2850699" cy="2583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0519" y="5661248"/>
            <a:ext cx="8803481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91363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!!! ЦЕНТР ПРОФОРИЕНТАЦИИ\21 сентября\Лого Цент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116632"/>
            <a:ext cx="936104" cy="936104"/>
          </a:xfrm>
          <a:prstGeom prst="rect">
            <a:avLst/>
          </a:prstGeom>
          <a:noFill/>
        </p:spPr>
      </p:pic>
      <p:sp>
        <p:nvSpPr>
          <p:cNvPr id="3" name="Пятиугольник 2"/>
          <p:cNvSpPr/>
          <p:nvPr/>
        </p:nvSpPr>
        <p:spPr>
          <a:xfrm>
            <a:off x="611560" y="188640"/>
            <a:ext cx="7200800" cy="720080"/>
          </a:xfrm>
          <a:prstGeom prst="homePlat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ОТЛИЧИЯ ПОНЯТИЙ</a:t>
            </a:r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4744"/>
            <a:ext cx="4248472" cy="1732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5" y="1196752"/>
            <a:ext cx="4355976" cy="1657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924944"/>
            <a:ext cx="398145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2996952"/>
            <a:ext cx="325755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3928" y="3789040"/>
            <a:ext cx="1173178" cy="955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544" y="5085184"/>
            <a:ext cx="338137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52120" y="5157192"/>
            <a:ext cx="2880320" cy="1558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91363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!!! ЦЕНТР ПРОФОРИЕНТАЦИИ\21 сентября\Лого Цент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116632"/>
            <a:ext cx="936104" cy="936104"/>
          </a:xfrm>
          <a:prstGeom prst="rect">
            <a:avLst/>
          </a:prstGeom>
          <a:noFill/>
        </p:spPr>
      </p:pic>
      <p:sp>
        <p:nvSpPr>
          <p:cNvPr id="3" name="Пятиугольник 2"/>
          <p:cNvSpPr/>
          <p:nvPr/>
        </p:nvSpPr>
        <p:spPr>
          <a:xfrm>
            <a:off x="611560" y="188640"/>
            <a:ext cx="7200800" cy="720080"/>
          </a:xfrm>
          <a:prstGeom prst="homePlat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ПРЕДПОСЫЛКИ РЕАЛИЗАЦИИ ПРОЕКТОВ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340768"/>
            <a:ext cx="4048125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708920"/>
            <a:ext cx="421957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91363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!!! ЦЕНТР ПРОФОРИЕНТАЦИИ\21 сентября\Лого Цент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116632"/>
            <a:ext cx="936104" cy="936104"/>
          </a:xfrm>
          <a:prstGeom prst="rect">
            <a:avLst/>
          </a:prstGeom>
          <a:noFill/>
        </p:spPr>
      </p:pic>
      <p:sp>
        <p:nvSpPr>
          <p:cNvPr id="3" name="Пятиугольник 2"/>
          <p:cNvSpPr/>
          <p:nvPr/>
        </p:nvSpPr>
        <p:spPr>
          <a:xfrm>
            <a:off x="611560" y="188640"/>
            <a:ext cx="7200800" cy="720080"/>
          </a:xfrm>
          <a:prstGeom prst="homePlat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НАИМЕНОВАНИЕ ПРОЕКТА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24744"/>
            <a:ext cx="687705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00808"/>
            <a:ext cx="90106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56992"/>
            <a:ext cx="89916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725144"/>
            <a:ext cx="3764112" cy="1993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6056" y="4653136"/>
            <a:ext cx="3782573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91363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!!! ЦЕНТР ПРОФОРИЕНТАЦИИ\21 сентября\Лого Цент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116632"/>
            <a:ext cx="936104" cy="936104"/>
          </a:xfrm>
          <a:prstGeom prst="rect">
            <a:avLst/>
          </a:prstGeom>
          <a:noFill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836712"/>
            <a:ext cx="2803511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484784"/>
            <a:ext cx="874846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339752" y="1484784"/>
            <a:ext cx="6660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07943">
              <a:defRPr/>
            </a:pPr>
            <a:r>
              <a:rPr lang="ru-RU" b="1" dirty="0" smtClean="0">
                <a:latin typeface="Book Antiqua" panose="02040602050305030304" pitchFamily="18" charset="0"/>
              </a:rPr>
              <a:t>Формирование экологической культуры у студентов </a:t>
            </a:r>
          </a:p>
          <a:p>
            <a:pPr lvl="0" algn="ctr" defTabSz="1007943">
              <a:defRPr/>
            </a:pPr>
            <a:r>
              <a:rPr lang="ru-RU" b="1" dirty="0" smtClean="0">
                <a:latin typeface="Book Antiqua" panose="02040602050305030304" pitchFamily="18" charset="0"/>
              </a:rPr>
              <a:t>ОГБПОУ «ПОО»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067944" y="2492896"/>
            <a:ext cx="2424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007943">
              <a:defRPr/>
            </a:pP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Book Antiqua" panose="02040602050305030304" pitchFamily="18" charset="0"/>
              </a:rPr>
              <a:t>«ЧИСТЫЙ ГОРОД»</a:t>
            </a:r>
          </a:p>
        </p:txBody>
      </p:sp>
      <p:sp>
        <p:nvSpPr>
          <p:cNvPr id="9" name="Пятиугольник 8"/>
          <p:cNvSpPr/>
          <p:nvPr/>
        </p:nvSpPr>
        <p:spPr>
          <a:xfrm>
            <a:off x="611560" y="188640"/>
            <a:ext cx="7200800" cy="648072"/>
          </a:xfrm>
          <a:prstGeom prst="homePlat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ТИТУЛЬНЫЙ ЛИСТ</a:t>
            </a:r>
            <a:endParaRPr lang="ru-RU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356992"/>
            <a:ext cx="8820472" cy="280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987824" y="3068960"/>
            <a:ext cx="5742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D70F16">
                    <a:lumMod val="10000"/>
                  </a:srgbClr>
                </a:solidFill>
                <a:latin typeface="Book Antiqua" panose="02040602050305030304" pitchFamily="18" charset="0"/>
              </a:rPr>
              <a:t> 01 февраля 2019 года - 01 марта 2020 года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483768" y="407707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600" dirty="0" smtClean="0">
                <a:solidFill>
                  <a:srgbClr val="D70F16">
                    <a:lumMod val="10000"/>
                  </a:srgb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заместитель директора  по воспитательной работе</a:t>
            </a:r>
            <a:endParaRPr lang="ru-RU" sz="1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483768" y="4725144"/>
            <a:ext cx="27703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D70F16">
                    <a:lumMod val="10000"/>
                  </a:srgbClr>
                </a:solidFill>
                <a:latin typeface="Book Antiqua" panose="02040602050305030304" pitchFamily="18" charset="0"/>
              </a:rPr>
              <a:t>директор ОГБПОУ «ПОО»</a:t>
            </a:r>
            <a:endParaRPr lang="ru-RU" sz="1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483768" y="522920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600" dirty="0" smtClean="0">
                <a:solidFill>
                  <a:srgbClr val="D70F16">
                    <a:lumMod val="10000"/>
                  </a:srgbClr>
                </a:solidFill>
                <a:latin typeface="Book Antiqua" panose="02040602050305030304" pitchFamily="18" charset="0"/>
              </a:rPr>
              <a:t>начальник Управления воспитания</a:t>
            </a:r>
            <a:endParaRPr lang="ru-RU" sz="16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555776" y="5661248"/>
            <a:ext cx="31742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1600" dirty="0" smtClean="0">
                <a:solidFill>
                  <a:srgbClr val="D70F16">
                    <a:lumMod val="10000"/>
                  </a:srgb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педагог-организатор ОГБПОУ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6791363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!!! ЦЕНТР ПРОФОРИЕНТАЦИИ\21 сентября\Лого Цент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116632"/>
            <a:ext cx="936104" cy="936104"/>
          </a:xfrm>
          <a:prstGeom prst="rect">
            <a:avLst/>
          </a:prstGeom>
          <a:noFill/>
        </p:spPr>
      </p:pic>
      <p:sp>
        <p:nvSpPr>
          <p:cNvPr id="3" name="Пятиугольник 2"/>
          <p:cNvSpPr/>
          <p:nvPr/>
        </p:nvSpPr>
        <p:spPr>
          <a:xfrm>
            <a:off x="611560" y="188640"/>
            <a:ext cx="7200800" cy="720080"/>
          </a:xfrm>
          <a:prstGeom prst="homePlat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ОСНОВНЫЕ КАТЕГОРИИ ПРОЕКТА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33475"/>
            <a:ext cx="352425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91575" y="1066800"/>
            <a:ext cx="352425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980728"/>
            <a:ext cx="143827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280" y="2276872"/>
            <a:ext cx="131445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3861048"/>
            <a:ext cx="131445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4288" y="5373216"/>
            <a:ext cx="13144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55776" y="980728"/>
            <a:ext cx="5819775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3568" y="2420888"/>
            <a:ext cx="5791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55776" y="3861048"/>
            <a:ext cx="59150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3568" y="5373216"/>
            <a:ext cx="56769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91363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!!! ЦЕНТР ПРОФОРИЕНТАЦИИ\21 сентября\Лого Цент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116632"/>
            <a:ext cx="936104" cy="936104"/>
          </a:xfrm>
          <a:prstGeom prst="rect">
            <a:avLst/>
          </a:prstGeom>
          <a:noFill/>
        </p:spPr>
      </p:pic>
      <p:sp>
        <p:nvSpPr>
          <p:cNvPr id="3" name="Пятиугольник 2"/>
          <p:cNvSpPr/>
          <p:nvPr/>
        </p:nvSpPr>
        <p:spPr>
          <a:xfrm>
            <a:off x="611560" y="188640"/>
            <a:ext cx="7200800" cy="720080"/>
          </a:xfrm>
          <a:prstGeom prst="homePlat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ВЗАИМОСВЯЗЬ ОСНОВНЫХ КАТЕГОРИЙ ПРОЕКТА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748" y="1412776"/>
            <a:ext cx="8885582" cy="4896544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91363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!!! ЦЕНТР ПРОФОРИЕНТАЦИИ\21 сентября\Лого Цент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0"/>
            <a:ext cx="936104" cy="936104"/>
          </a:xfrm>
          <a:prstGeom prst="rect">
            <a:avLst/>
          </a:prstGeom>
          <a:noFill/>
        </p:spPr>
      </p:pic>
      <p:sp>
        <p:nvSpPr>
          <p:cNvPr id="3" name="Пятиугольник 2"/>
          <p:cNvSpPr/>
          <p:nvPr/>
        </p:nvSpPr>
        <p:spPr>
          <a:xfrm>
            <a:off x="395536" y="116632"/>
            <a:ext cx="7200800" cy="720080"/>
          </a:xfrm>
          <a:prstGeom prst="homePlat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ЦЕЛЬ ПРОЕКТА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80728"/>
            <a:ext cx="7772400" cy="847725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916832"/>
            <a:ext cx="8239125" cy="323850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1" y="2348880"/>
            <a:ext cx="7862069" cy="3240360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5805264"/>
            <a:ext cx="5133975" cy="647700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91363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!!! ЦЕНТР ПРОФОРИЕНТАЦИИ\21 сентября\Лого Цент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116632"/>
            <a:ext cx="936104" cy="936104"/>
          </a:xfrm>
          <a:prstGeom prst="rect">
            <a:avLst/>
          </a:prstGeom>
          <a:noFill/>
        </p:spPr>
      </p:pic>
      <p:sp>
        <p:nvSpPr>
          <p:cNvPr id="3" name="Пятиугольник 2"/>
          <p:cNvSpPr/>
          <p:nvPr/>
        </p:nvSpPr>
        <p:spPr>
          <a:xfrm>
            <a:off x="395536" y="188640"/>
            <a:ext cx="7200800" cy="720080"/>
          </a:xfrm>
          <a:prstGeom prst="homePlat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ПОКАЗАТЕЛИ ПРОЕКТА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124744"/>
            <a:ext cx="8181975" cy="971550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348880"/>
            <a:ext cx="8562975" cy="2800350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5373216"/>
            <a:ext cx="8782050" cy="1038225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91363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!!! ЦЕНТР ПРОФОРИЕНТАЦИИ\21 сентября\Лого Цент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116632"/>
            <a:ext cx="936104" cy="936104"/>
          </a:xfrm>
          <a:prstGeom prst="rect">
            <a:avLst/>
          </a:prstGeom>
          <a:noFill/>
        </p:spPr>
      </p:pic>
      <p:sp>
        <p:nvSpPr>
          <p:cNvPr id="3" name="Пятиугольник 2"/>
          <p:cNvSpPr/>
          <p:nvPr/>
        </p:nvSpPr>
        <p:spPr>
          <a:xfrm>
            <a:off x="611560" y="188640"/>
            <a:ext cx="7200800" cy="720080"/>
          </a:xfrm>
          <a:prstGeom prst="homePlat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ЦЕЛЕПОЛАГАНИЕ ПРОЕКТА</a:t>
            </a: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" y="1196752"/>
            <a:ext cx="8982075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91363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116632"/>
            <a:ext cx="7704856" cy="79208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КЛЮЧЕВЫЕ ОРИЕНТИРЫ СИСТЕМЫ ВОСПИТАНИЯ</a:t>
            </a:r>
            <a:endParaRPr lang="ru-RU" b="1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8501787" cy="5539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E:\!!! ЦЕНТР ПРОФОРИЕНТАЦИИ\21 сентября\Лого Центр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116632"/>
            <a:ext cx="936104" cy="936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91363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!!! ЦЕНТР ПРОФОРИЕНТАЦИИ\21 сентября\Лого Цент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116632"/>
            <a:ext cx="936104" cy="936104"/>
          </a:xfrm>
          <a:prstGeom prst="rect">
            <a:avLst/>
          </a:prstGeom>
          <a:noFill/>
        </p:spPr>
      </p:pic>
      <p:sp>
        <p:nvSpPr>
          <p:cNvPr id="3" name="Пятиугольник 2"/>
          <p:cNvSpPr/>
          <p:nvPr/>
        </p:nvSpPr>
        <p:spPr>
          <a:xfrm>
            <a:off x="611560" y="188640"/>
            <a:ext cx="7200800" cy="720080"/>
          </a:xfrm>
          <a:prstGeom prst="homePlat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ЦЕЛЕПОЛАГАНИЕ ПРОЕКТА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5656745"/>
              </p:ext>
            </p:extLst>
          </p:nvPr>
        </p:nvGraphicFramePr>
        <p:xfrm>
          <a:off x="251521" y="1223319"/>
          <a:ext cx="8064896" cy="4735675"/>
        </p:xfrm>
        <a:graphic>
          <a:graphicData uri="http://schemas.openxmlformats.org/drawingml/2006/table">
            <a:tbl>
              <a:tblPr firstRow="1" bandRow="1"/>
              <a:tblGrid>
                <a:gridCol w="172819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922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6316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7126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1988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9010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461770">
                <a:tc>
                  <a:txBody>
                    <a:bodyPr/>
                    <a:lstStyle>
                      <a:lvl1pPr marL="0" algn="l" defTabSz="1042873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521437" algn="l" defTabSz="1042873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042873" algn="l" defTabSz="1042873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564310" algn="l" defTabSz="1042873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085746" algn="l" defTabSz="1042873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607183" algn="l" defTabSz="1042873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128620" algn="l" defTabSz="1042873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650056" algn="l" defTabSz="1042873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171493" algn="l" defTabSz="1042873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500" b="0" i="0" u="none" strike="noStrike" kern="1200" baseline="0" dirty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Цель проекта</a:t>
                      </a:r>
                      <a:endParaRPr lang="ru-RU" sz="1500" b="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 marL="78203" marR="78203" marT="39101" marB="39101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6569">
                        <a:lumMod val="20000"/>
                        <a:lumOff val="80000"/>
                      </a:srgbClr>
                    </a:solidFill>
                  </a:tcPr>
                </a:tc>
                <a:tc gridSpan="5">
                  <a:txBody>
                    <a:bodyPr/>
                    <a:lstStyle>
                      <a:lvl1pPr marL="0" algn="l" defTabSz="1042873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521437" algn="l" defTabSz="1042873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042873" algn="l" defTabSz="1042873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564310" algn="l" defTabSz="1042873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085746" algn="l" defTabSz="1042873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607183" algn="l" defTabSz="1042873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128620" algn="l" defTabSz="1042873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650056" algn="l" defTabSz="1042873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171493" algn="l" defTabSz="1042873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Повышение уровня экологической культуры студентов ОГБПОУ</a:t>
                      </a:r>
                      <a:r>
                        <a:rPr lang="ru-RU" sz="1500" b="0" baseline="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 </a:t>
                      </a:r>
                      <a:r>
                        <a:rPr lang="ru-RU" sz="1500" b="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«ПОО» не</a:t>
                      </a:r>
                      <a:r>
                        <a:rPr lang="ru-RU" sz="1500" b="0" baseline="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 менее, чем на 15% к </a:t>
                      </a:r>
                      <a:r>
                        <a:rPr lang="en-US" sz="1500" b="0" baseline="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01</a:t>
                      </a:r>
                      <a:r>
                        <a:rPr lang="ru-RU" sz="1500" b="0" baseline="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.03. 2020 года</a:t>
                      </a:r>
                      <a:endParaRPr lang="ru-RU" sz="1500" b="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 marL="78203" marR="78203" marT="39101" marB="39101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4609">
                <a:tc rowSpan="5">
                  <a:txBody>
                    <a:bodyPr/>
                    <a:lstStyle>
                      <a:lvl1pPr marL="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21437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4287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56431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085746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0718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12862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650056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17149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500" b="0" i="0" u="none" strike="noStrike" kern="1200" baseline="0" dirty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Показатели</a:t>
                      </a:r>
                    </a:p>
                    <a:p>
                      <a:r>
                        <a:rPr lang="ru-RU" sz="1500" b="0" i="0" u="none" strike="noStrike" kern="1200" baseline="0" dirty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проекта</a:t>
                      </a:r>
                    </a:p>
                    <a:p>
                      <a:r>
                        <a:rPr lang="ru-RU" sz="1500" b="0" i="0" u="none" strike="noStrike" kern="1200" baseline="0" dirty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и их значения</a:t>
                      </a:r>
                    </a:p>
                    <a:p>
                      <a:r>
                        <a:rPr lang="ru-RU" sz="1500" b="0" i="0" u="none" strike="noStrike" kern="1200" baseline="0" dirty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по годам</a:t>
                      </a:r>
                      <a:endParaRPr lang="ru-RU" sz="1500" b="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 marL="78203" marR="78203" marT="39101" marB="39101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6569">
                        <a:lumMod val="20000"/>
                        <a:lumOff val="8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21437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4287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56431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085746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0718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12862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650056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17149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i="0" u="none" strike="noStrike" kern="1200" baseline="0" dirty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Показатель</a:t>
                      </a:r>
                      <a:endParaRPr lang="ru-RU" sz="1500" b="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 marL="78203" marR="78203" marT="39101" marB="39101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6569">
                        <a:lumMod val="20000"/>
                        <a:lumOff val="8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21437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4287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56431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085746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0718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12862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650056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17149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500" b="0" i="0" u="none" strike="noStrike" kern="1200" baseline="0" dirty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Базовое</a:t>
                      </a:r>
                    </a:p>
                    <a:p>
                      <a:pPr algn="ctr"/>
                      <a:r>
                        <a:rPr lang="ru-RU" sz="1500" b="0" i="0" u="none" strike="noStrike" kern="1200" baseline="0" dirty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значение</a:t>
                      </a:r>
                      <a:endParaRPr lang="ru-RU" sz="1500" b="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 marL="78203" marR="78203" marT="39101" marB="39101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6569">
                        <a:lumMod val="20000"/>
                        <a:lumOff val="8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21437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4287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56431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085746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0718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12862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650056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17149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i="0" u="none" strike="noStrike" kern="1200" baseline="0" dirty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Период, год</a:t>
                      </a:r>
                      <a:endParaRPr lang="ru-RU" sz="1500" b="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 marL="78203" marR="78203" marT="39101" marB="39101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6569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61770">
                <a:tc vMerge="1">
                  <a:txBody>
                    <a:bodyPr/>
                    <a:lstStyle/>
                    <a:p>
                      <a:endParaRPr lang="ru-RU" sz="1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21437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4287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56431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085746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0718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12862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650056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17149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i="0" u="none" strike="noStrike" kern="1200" baseline="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июнь 2019</a:t>
                      </a:r>
                      <a:endParaRPr lang="ru-RU" sz="1500" b="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 marL="78203" marR="78203" marT="39101" marB="39101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656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21437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4287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56431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085746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0718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12862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650056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17149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i="0" u="none" strike="noStrike" kern="1200" baseline="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октябрь 2019</a:t>
                      </a:r>
                      <a:endParaRPr lang="ru-RU" sz="1500" b="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 marL="78203" marR="78203" marT="39101" marB="39101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656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21437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4287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56431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085746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0718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12862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650056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17149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i="0" u="none" strike="noStrike" kern="1200" baseline="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  <a:ea typeface="+mn-ea"/>
                          <a:cs typeface="+mn-cs"/>
                        </a:rPr>
                        <a:t>февраль 2020</a:t>
                      </a:r>
                      <a:endParaRPr lang="ru-RU" sz="1500" b="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 marL="78203" marR="78203" marT="39101" marB="39101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6569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56322">
                <a:tc vMerge="1">
                  <a:txBody>
                    <a:bodyPr/>
                    <a:lstStyle/>
                    <a:p>
                      <a:endParaRPr lang="ru-RU" sz="1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21437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4287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56431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085746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0718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12862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650056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17149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Доля</a:t>
                      </a:r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  </a:t>
                      </a:r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студентов ПОО с высоким  и средним уровнем экологических знаний(% от общего</a:t>
                      </a:r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  числа студентов)</a:t>
                      </a:r>
                      <a:endParaRPr lang="ru-RU" sz="1400" b="0" dirty="0" smtClean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 marL="78203" marR="78203" marT="39101" marB="39101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21437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4287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56431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085746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0718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12862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650056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17149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26 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(</a:t>
                      </a:r>
                      <a:r>
                        <a:rPr lang="en-US" sz="1400" b="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10</a:t>
                      </a:r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.10.2018)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 marL="78203" marR="78203" marT="39101" marB="39101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21437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4287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56431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085746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0718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12862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650056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17149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38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 marL="78203" marR="78203" marT="39101" marB="39101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21437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4287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56431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085746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0718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12862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650056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17149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46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 marL="78203" marR="78203" marT="39101" marB="39101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21437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4287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56431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085746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0718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12862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650056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17149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60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 marL="78203" marR="78203" marT="39101" marB="39101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56322">
                <a:tc vMerge="1">
                  <a:txBody>
                    <a:bodyPr/>
                    <a:lstStyle/>
                    <a:p>
                      <a:endParaRPr lang="ru-RU" sz="1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21437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4287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56431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085746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0718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12862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650056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17149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Доля студентов  </a:t>
                      </a:r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ПОО</a:t>
                      </a:r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 с в</a:t>
                      </a:r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ысоким и средним уровнем экологической культуры(% от общего</a:t>
                      </a:r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  числа студентов)</a:t>
                      </a:r>
                      <a:endParaRPr lang="ru-RU" sz="1400" b="0" dirty="0" smtClean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 marL="78203" marR="78203" marT="39101" marB="39101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21437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4287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56431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085746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0718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12862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650056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17149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20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(10.10.2018)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 marL="78203" marR="78203" marT="39101" marB="39101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21437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4287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56431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085746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0718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12862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650056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17149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28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 marL="78203" marR="78203" marT="39101" marB="39101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21437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4287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56431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085746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0718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12862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650056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17149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32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 marL="78203" marR="78203" marT="39101" marB="39101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21437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4287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56431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085746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0718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12862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650056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17149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35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 marL="78203" marR="78203" marT="39101" marB="39101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256745">
                <a:tc vMerge="1">
                  <a:txBody>
                    <a:bodyPr/>
                    <a:lstStyle/>
                    <a:p>
                      <a:endParaRPr lang="ru-RU" sz="1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21437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4287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56431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085746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0718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12862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650056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17149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Количество </a:t>
                      </a:r>
                      <a:r>
                        <a:rPr lang="ru-RU" sz="1400" b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студентов ПОО,</a:t>
                      </a:r>
                      <a:r>
                        <a:rPr lang="ru-RU" sz="1400" b="0" baseline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вовлеченных в активную волонтерскую деятельность экологической направленности(человек)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 marL="78203" marR="78203" marT="39101" marB="39101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21437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4287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56431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085746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0718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12862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650056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17149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12</a:t>
                      </a: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(10.10.2018)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 marL="78203" marR="78203" marT="39101" marB="39101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21437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4287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56431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085746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0718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12862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650056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17149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19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 marL="78203" marR="78203" marT="39101" marB="39101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21437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4287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56431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085746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0718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12862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650056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17149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25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 marL="78203" marR="78203" marT="39101" marB="39101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21437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4287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56431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085746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0718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128620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650056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171493" algn="l" defTabSz="1042873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Book Antiqua" panose="02040602050305030304" pitchFamily="18" charset="0"/>
                        </a:rPr>
                        <a:t>30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 marL="78203" marR="78203" marT="39101" marB="39101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91363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3717032"/>
            <a:ext cx="698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sz="36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83768" y="0"/>
            <a:ext cx="66602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Региональный сетевой ресурсный центр профессиональной ориентации и жизненной навигации</a:t>
            </a:r>
            <a:endParaRPr lang="ru-RU" sz="2800" dirty="0"/>
          </a:p>
        </p:txBody>
      </p:sp>
      <p:pic>
        <p:nvPicPr>
          <p:cNvPr id="5" name="Picture 2" descr="E:\!!! ЦЕНТР ПРОФОРИЕНТАЦИИ\21 сентября\Лого Цент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2808312" cy="280831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347864" y="836712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Региональный сетевой ресурсный центр</a:t>
            </a:r>
          </a:p>
          <a:p>
            <a:pPr algn="ct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 профессиональной ориентации </a:t>
            </a:r>
          </a:p>
          <a:p>
            <a:pPr algn="ct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и жизненной навигации</a:t>
            </a:r>
            <a:endParaRPr lang="ru-RU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539552" y="4890065"/>
            <a:ext cx="435080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ru-RU" b="1" i="0" u="none" strike="noStrike" cap="none" normalizeH="0" baseline="0" dirty="0" smtClean="0" bmk="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14000, г.Смоленск, ул. М. Жукова, д. 21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 bmk="_GoBack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Тел.:+7 4812 38-43-74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 bmk="_GoBack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e</a:t>
            </a:r>
            <a:r>
              <a:rPr kumimoji="0" lang="ru-RU" b="1" i="0" u="none" strike="noStrike" cap="none" normalizeH="0" baseline="0" dirty="0" smtClean="0" bmk="_GoBack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en-US" b="1" i="0" u="none" strike="noStrike" cap="none" normalizeH="0" baseline="0" dirty="0" smtClean="0" bmk="_GoBack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mail</a:t>
            </a:r>
            <a:r>
              <a:rPr kumimoji="0" lang="ru-RU" b="1" i="0" u="none" strike="noStrike" cap="none" normalizeH="0" baseline="0" dirty="0" smtClean="0" bmk="_GoBack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en-US" b="1" i="0" u="none" strike="noStrike" cap="none" normalizeH="0" baseline="0" dirty="0" smtClean="0" bmk="_GoBack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lifenavi</a:t>
            </a:r>
            <a:r>
              <a:rPr kumimoji="0" lang="ru-RU" b="1" i="0" u="none" strike="noStrike" cap="none" normalizeH="0" baseline="0" dirty="0" smtClean="0" bmk="_GoBack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@</a:t>
            </a:r>
            <a:r>
              <a:rPr kumimoji="0" lang="en-US" b="1" i="0" u="none" strike="noStrike" cap="none" normalizeH="0" baseline="0" dirty="0" smtClean="0" bmk="_GoBack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yandex</a:t>
            </a:r>
            <a:r>
              <a:rPr kumimoji="0" lang="ru-RU" b="1" i="0" u="none" strike="noStrike" cap="none" normalizeH="0" baseline="0" dirty="0" smtClean="0" bmk="_GoBack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en-US" b="1" i="0" u="none" strike="noStrike" cap="none" normalizeH="0" baseline="0" dirty="0" smtClean="0" bmk="_GoBack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ru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сайт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: http://lifenavi.ru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1363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467544" y="1484784"/>
            <a:ext cx="8136904" cy="45365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spcBef>
                <a:spcPts val="0"/>
              </a:spcBef>
            </a:pPr>
            <a:r>
              <a:rPr lang="ru-RU" sz="1800" dirty="0" smtClean="0">
                <a:ln w="3175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ea typeface="+mn-ea"/>
                <a:cs typeface="+mn-cs"/>
              </a:rPr>
              <a:t>               </a:t>
            </a:r>
          </a:p>
          <a:p>
            <a:pPr lvl="0" algn="just">
              <a:spcBef>
                <a:spcPts val="0"/>
              </a:spcBef>
            </a:pPr>
            <a:r>
              <a:rPr lang="ru-RU" sz="4600" dirty="0" smtClean="0">
                <a:ln w="3175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ea typeface="+mn-ea"/>
                <a:cs typeface="+mn-cs"/>
              </a:rPr>
              <a:t>-</a:t>
            </a:r>
            <a:r>
              <a:rPr lang="ru-RU" sz="4600" b="1" dirty="0" smtClean="0">
                <a:ln w="3175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rPr>
              <a:t>эмоциональный интеллект;</a:t>
            </a:r>
          </a:p>
          <a:p>
            <a:pPr lvl="0" algn="just">
              <a:spcBef>
                <a:spcPts val="0"/>
              </a:spcBef>
            </a:pPr>
            <a:r>
              <a:rPr lang="ru-RU" sz="4600" b="1" dirty="0" smtClean="0">
                <a:ln w="3175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rPr>
              <a:t>- коммуникабельность;</a:t>
            </a:r>
          </a:p>
          <a:p>
            <a:pPr lvl="0" algn="just">
              <a:spcBef>
                <a:spcPts val="0"/>
              </a:spcBef>
            </a:pPr>
            <a:r>
              <a:rPr lang="ru-RU" sz="4600" b="1" dirty="0" smtClean="0">
                <a:ln w="3175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rPr>
              <a:t>-умение работать в команде;</a:t>
            </a:r>
          </a:p>
          <a:p>
            <a:pPr lvl="0" algn="just">
              <a:spcBef>
                <a:spcPts val="0"/>
              </a:spcBef>
            </a:pPr>
            <a:r>
              <a:rPr lang="ru-RU" sz="4600" b="1" dirty="0" smtClean="0">
                <a:ln w="3175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rPr>
              <a:t>-инициативность; </a:t>
            </a:r>
          </a:p>
          <a:p>
            <a:pPr lvl="0" algn="just">
              <a:spcBef>
                <a:spcPts val="0"/>
              </a:spcBef>
            </a:pPr>
            <a:r>
              <a:rPr lang="ru-RU" sz="4600" b="1" dirty="0" smtClean="0">
                <a:ln w="3175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rPr>
              <a:t>-устойчивость у стрессу</a:t>
            </a:r>
            <a:r>
              <a:rPr lang="ru-RU" sz="4600" b="1" dirty="0" smtClean="0">
                <a:ln w="3175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>; </a:t>
            </a:r>
            <a:endParaRPr lang="ru-RU" sz="4600" b="1" dirty="0" smtClean="0">
              <a:ln w="3175">
                <a:solidFill>
                  <a:schemeClr val="accent3">
                    <a:lumMod val="50000"/>
                  </a:schemeClr>
                </a:solidFill>
              </a:ln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lvl="0" algn="just">
              <a:spcBef>
                <a:spcPts val="0"/>
              </a:spcBef>
            </a:pPr>
            <a:r>
              <a:rPr lang="ru-RU" sz="4600" b="1" dirty="0" smtClean="0">
                <a:ln w="3175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rPr>
              <a:t>-мобильность</a:t>
            </a:r>
            <a:r>
              <a:rPr lang="ru-RU" sz="4600" b="1" dirty="0" smtClean="0">
                <a:ln w="3175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>;</a:t>
            </a:r>
            <a:r>
              <a:rPr lang="ru-RU" sz="4600" b="1" dirty="0" smtClean="0">
                <a:ln w="3175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lvl="0" algn="just">
              <a:spcBef>
                <a:spcPts val="0"/>
              </a:spcBef>
            </a:pPr>
            <a:r>
              <a:rPr lang="ru-RU" sz="4600" b="1" dirty="0" smtClean="0">
                <a:ln w="3175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rPr>
              <a:t>-социальная активность;</a:t>
            </a:r>
          </a:p>
          <a:p>
            <a:pPr lvl="0" algn="just">
              <a:spcBef>
                <a:spcPts val="0"/>
              </a:spcBef>
            </a:pPr>
            <a:r>
              <a:rPr lang="ru-RU" sz="4600" b="1" dirty="0" smtClean="0">
                <a:ln w="3175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rPr>
              <a:t>-готовность к карьерному росту;</a:t>
            </a:r>
          </a:p>
          <a:p>
            <a:pPr lvl="0" algn="just">
              <a:spcBef>
                <a:spcPts val="0"/>
              </a:spcBef>
            </a:pPr>
            <a:r>
              <a:rPr lang="ru-RU" sz="4600" b="1" dirty="0" smtClean="0">
                <a:ln w="3175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n-lt"/>
                <a:ea typeface="+mn-ea"/>
                <a:cs typeface="+mn-cs"/>
              </a:rPr>
              <a:t>-отсутствие вредных привычек и  др.</a:t>
            </a:r>
            <a:endParaRPr lang="ru-RU" sz="4600" b="1" dirty="0">
              <a:ln w="3175">
                <a:solidFill>
                  <a:schemeClr val="accent3">
                    <a:lumMod val="50000"/>
                  </a:schemeClr>
                </a:solidFill>
              </a:ln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83768" y="0"/>
            <a:ext cx="66602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Региональный сетевой ресурсный центр профессиональной ориентации и жизненной навигации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16632"/>
            <a:ext cx="7704856" cy="79208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800" dirty="0" smtClean="0">
              <a:solidFill>
                <a:srgbClr val="033249"/>
              </a:solidFill>
            </a:endParaRPr>
          </a:p>
          <a:p>
            <a:pPr lvl="0" algn="ctr">
              <a:spcBef>
                <a:spcPts val="0"/>
              </a:spcBef>
            </a:pPr>
            <a:r>
              <a:rPr lang="ru-RU" b="1" dirty="0" smtClean="0">
                <a:solidFill>
                  <a:schemeClr val="tx1"/>
                </a:solidFill>
              </a:rPr>
              <a:t>ДОПОЛНИТЕЛЬНЫЕ ТРЕБОВАНИЯ РАБОТОДАТЕЛЕЙ:</a:t>
            </a:r>
          </a:p>
        </p:txBody>
      </p:sp>
      <p:pic>
        <p:nvPicPr>
          <p:cNvPr id="9" name="Picture 2" descr="E:\!!! ЦЕНТР ПРОФОРИЕНТАЦИИ\21 сентября\Лого Цент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116632"/>
            <a:ext cx="936104" cy="936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02272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539552" y="1340768"/>
            <a:ext cx="8136904" cy="4824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spcBef>
                <a:spcPts val="0"/>
              </a:spcBef>
            </a:pPr>
            <a:endParaRPr lang="ru-RU" sz="1800" dirty="0">
              <a:solidFill>
                <a:srgbClr val="033249"/>
              </a:solidFill>
              <a:ea typeface="+mn-ea"/>
              <a:cs typeface="+mn-cs"/>
            </a:endParaRPr>
          </a:p>
          <a:p>
            <a:pPr algn="l">
              <a:spcBef>
                <a:spcPts val="0"/>
              </a:spcBef>
            </a:pPr>
            <a:r>
              <a:rPr lang="en-US" sz="59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hard </a:t>
            </a:r>
            <a:r>
              <a:rPr lang="en-US" sz="59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skills</a:t>
            </a:r>
            <a:r>
              <a:rPr lang="ru-RU" sz="59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b="1" dirty="0" smtClean="0">
                <a:solidFill>
                  <a:srgbClr val="00246C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5900" dirty="0" smtClean="0">
                <a:solidFill>
                  <a:srgbClr val="00246C"/>
                </a:solidFill>
              </a:rPr>
              <a:t>англ</a:t>
            </a:r>
            <a:r>
              <a:rPr lang="ru-RU" sz="5900" dirty="0">
                <a:solidFill>
                  <a:srgbClr val="00246C"/>
                </a:solidFill>
              </a:rPr>
              <a:t>. «твердые навыки») — это набор профессиональных навыков и умений, связанных с технической стороной деятельности. Такие навыки можно продемонстрировать, они относятся к обязательным требованиям при приеме на </a:t>
            </a:r>
            <a:r>
              <a:rPr lang="ru-RU" sz="5900" dirty="0" smtClean="0">
                <a:solidFill>
                  <a:srgbClr val="00246C"/>
                </a:solidFill>
              </a:rPr>
              <a:t>работу</a:t>
            </a:r>
          </a:p>
          <a:p>
            <a:pPr algn="l">
              <a:spcBef>
                <a:spcPts val="0"/>
              </a:spcBef>
            </a:pPr>
            <a:endParaRPr lang="ru-RU" sz="5900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59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soft skills</a:t>
            </a:r>
            <a:r>
              <a:rPr lang="ru-RU" sz="59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dirty="0" smtClean="0">
                <a:solidFill>
                  <a:srgbClr val="00246C"/>
                </a:solidFill>
              </a:rPr>
              <a:t>(</a:t>
            </a:r>
            <a:r>
              <a:rPr lang="ru-RU" sz="5900" dirty="0">
                <a:solidFill>
                  <a:srgbClr val="00246C"/>
                </a:solidFill>
              </a:rPr>
              <a:t>англ. «мягкие навыки») связаны не с конкретным видом деятельности, а с коммуникациями для эффективного взаимодействия с коллегами, клиентами и </a:t>
            </a:r>
            <a:r>
              <a:rPr lang="ru-RU" sz="5900" dirty="0" smtClean="0">
                <a:solidFill>
                  <a:srgbClr val="00246C"/>
                </a:solidFill>
              </a:rPr>
              <a:t>партнерами </a:t>
            </a:r>
            <a:endParaRPr lang="ru-RU" sz="4600" dirty="0">
              <a:solidFill>
                <a:srgbClr val="00246C"/>
              </a:solidFill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83768" y="0"/>
            <a:ext cx="66602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Региональный сетевой ресурсный центр профессиональной ориентации и жизненной навигации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16632"/>
            <a:ext cx="7704856" cy="79208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0"/>
              </a:spcBef>
            </a:pPr>
            <a:r>
              <a:rPr lang="ru-RU" sz="2800" b="1" dirty="0" smtClean="0">
                <a:solidFill>
                  <a:schemeClr val="tx1"/>
                </a:solidFill>
              </a:rPr>
              <a:t>НАВЫКИ/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SKILLS</a:t>
            </a:r>
            <a:endParaRPr lang="ru-RU" sz="2800" b="1" dirty="0" smtClean="0">
              <a:solidFill>
                <a:schemeClr val="tx1"/>
              </a:solidFill>
            </a:endParaRPr>
          </a:p>
        </p:txBody>
      </p:sp>
      <p:pic>
        <p:nvPicPr>
          <p:cNvPr id="9" name="Picture 2" descr="E:\!!! ЦЕНТР ПРОФОРИЕНТАЦИИ\21 сентября\Лого Цент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116632"/>
            <a:ext cx="936104" cy="936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0667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611560" y="2060848"/>
            <a:ext cx="8136904" cy="4536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spcBef>
                <a:spcPts val="0"/>
              </a:spcBef>
            </a:pPr>
            <a:endParaRPr lang="ru-RU" sz="1800" dirty="0">
              <a:solidFill>
                <a:srgbClr val="033249"/>
              </a:solidFill>
              <a:ea typeface="+mn-ea"/>
              <a:cs typeface="+mn-cs"/>
            </a:endParaRPr>
          </a:p>
          <a:p>
            <a:pPr lvl="0">
              <a:spcBef>
                <a:spcPts val="0"/>
              </a:spcBef>
            </a:pPr>
            <a:endParaRPr lang="ru-RU" sz="4600" dirty="0">
              <a:solidFill>
                <a:srgbClr val="00246C"/>
              </a:solidFill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7958177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483768" y="0"/>
            <a:ext cx="66602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Региональный сетевой ресурсный центр профессиональной ориентации и жизненной навигации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16632"/>
            <a:ext cx="7704856" cy="79208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0"/>
              </a:spcBef>
            </a:pPr>
            <a:r>
              <a:rPr lang="ru-RU" sz="2800" b="1" dirty="0" smtClean="0">
                <a:solidFill>
                  <a:schemeClr val="tx1"/>
                </a:solidFill>
              </a:rPr>
              <a:t>НАВЫКИ/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SKILLS</a:t>
            </a:r>
            <a:endParaRPr lang="ru-RU" sz="2800" b="1" dirty="0" smtClean="0">
              <a:solidFill>
                <a:schemeClr val="tx1"/>
              </a:solidFill>
            </a:endParaRPr>
          </a:p>
        </p:txBody>
      </p:sp>
      <p:pic>
        <p:nvPicPr>
          <p:cNvPr id="10" name="Picture 2" descr="E:\!!! ЦЕНТР ПРОФОРИЕНТАЦИИ\21 сентября\Лого Центр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116632"/>
            <a:ext cx="936104" cy="936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15684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79512" y="1916832"/>
            <a:ext cx="4320480" cy="417646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itchFamily="2" charset="2"/>
              <a:buChar char="ü"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Развитие происходит быстрее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меньшим усилием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Достижение требуемого уровня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гарантировано (при соблюдении базовых критериев: мотивация, обучаемость и др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.)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Практически не подвержены обратному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развитию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572000" y="1916832"/>
            <a:ext cx="4333243" cy="417646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itchFamily="2" charset="2"/>
              <a:buChar char="ü"/>
            </a:pP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Развитие происходит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медленнее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большим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усилием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Достижение требуемого уровня не гарантировано («предел» компетенций, глубокая интеграция в структуре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личности)</a:t>
            </a:r>
            <a:endPara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специфических условиях подвержены обратному развитию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1268760"/>
            <a:ext cx="18806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hard skills</a:t>
            </a:r>
            <a:endParaRPr lang="ru-RU" sz="28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84168" y="1268760"/>
            <a:ext cx="16113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oft skills</a:t>
            </a:r>
            <a:endParaRPr lang="ru-RU" sz="28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83768" y="0"/>
            <a:ext cx="66602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Региональный сетевой ресурсный центр профессиональной ориентации и жизненной навигации</a:t>
            </a:r>
            <a:endParaRPr lang="ru-RU" sz="2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7504" y="116632"/>
            <a:ext cx="7704856" cy="79208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0"/>
              </a:spcBef>
            </a:pPr>
            <a:r>
              <a:rPr lang="ru-RU" sz="2800" b="1" dirty="0" smtClean="0">
                <a:solidFill>
                  <a:schemeClr val="tx1"/>
                </a:solidFill>
              </a:rPr>
              <a:t>НАВЫКИ/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SKILLS</a:t>
            </a:r>
            <a:endParaRPr lang="ru-RU" sz="2800" b="1" dirty="0" smtClean="0">
              <a:solidFill>
                <a:schemeClr val="tx1"/>
              </a:solidFill>
            </a:endParaRPr>
          </a:p>
        </p:txBody>
      </p:sp>
      <p:pic>
        <p:nvPicPr>
          <p:cNvPr id="13" name="Picture 2" descr="E:\!!! ЦЕНТР ПРОФОРИЕНТАЦИИ\21 сентября\Лого Цент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116632"/>
            <a:ext cx="936104" cy="936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9804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2243</TotalTime>
  <Words>712</Words>
  <Application>Microsoft Office PowerPoint</Application>
  <PresentationFormat>Экран (4:3)</PresentationFormat>
  <Paragraphs>158</Paragraphs>
  <Slides>51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60" baseType="lpstr">
      <vt:lpstr>Arial</vt:lpstr>
      <vt:lpstr>Book Antiqua</vt:lpstr>
      <vt:lpstr>Calibri</vt:lpstr>
      <vt:lpstr>Lucida Sans</vt:lpstr>
      <vt:lpstr>Times New Roman</vt:lpstr>
      <vt:lpstr>Wingdings</vt:lpstr>
      <vt:lpstr>Wingdings 2</vt:lpstr>
      <vt:lpstr>Wingdings 3</vt:lpstr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ркц6</cp:lastModifiedBy>
  <cp:revision>121</cp:revision>
  <cp:lastPrinted>2018-08-31T11:53:40Z</cp:lastPrinted>
  <dcterms:created xsi:type="dcterms:W3CDTF">2016-09-21T10:22:38Z</dcterms:created>
  <dcterms:modified xsi:type="dcterms:W3CDTF">2019-08-30T12:26:32Z</dcterms:modified>
</cp:coreProperties>
</file>